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19" r:id="rId4"/>
    <p:sldId id="300" r:id="rId5"/>
    <p:sldId id="326" r:id="rId6"/>
    <p:sldId id="325" r:id="rId7"/>
    <p:sldId id="331" r:id="rId8"/>
    <p:sldId id="327" r:id="rId9"/>
    <p:sldId id="329" r:id="rId10"/>
    <p:sldId id="303" r:id="rId11"/>
    <p:sldId id="328" r:id="rId12"/>
    <p:sldId id="330" r:id="rId13"/>
    <p:sldId id="333" r:id="rId14"/>
    <p:sldId id="341" r:id="rId15"/>
    <p:sldId id="334" r:id="rId16"/>
    <p:sldId id="335" r:id="rId17"/>
    <p:sldId id="342" r:id="rId18"/>
    <p:sldId id="332" r:id="rId19"/>
    <p:sldId id="336" r:id="rId20"/>
    <p:sldId id="338" r:id="rId21"/>
    <p:sldId id="337" r:id="rId22"/>
    <p:sldId id="340" r:id="rId23"/>
    <p:sldId id="339" r:id="rId24"/>
    <p:sldId id="306" r:id="rId25"/>
    <p:sldId id="27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2" autoAdjust="0"/>
    <p:restoredTop sz="84124" autoAdjust="0"/>
  </p:normalViewPr>
  <p:slideViewPr>
    <p:cSldViewPr snapToGrid="0">
      <p:cViewPr varScale="1">
        <p:scale>
          <a:sx n="137" d="100"/>
          <a:sy n="137" d="100"/>
        </p:scale>
        <p:origin x="2604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Projection </a:t>
            </a:r>
            <a:r>
              <a:rPr lang="ko-KR" altLang="en-US" b="1" dirty="0"/>
              <a:t>모듈</a:t>
            </a:r>
            <a:r>
              <a:rPr lang="ko-KR" altLang="en-US" dirty="0"/>
              <a:t>은 입력 </a:t>
            </a:r>
            <a:r>
              <a:rPr lang="en-US" altLang="ko-KR" dirty="0" err="1"/>
              <a:t>xt</a:t>
            </a:r>
            <a:r>
              <a:rPr lang="en-US" altLang="ko-KR" dirty="0"/>
              <a:t>​</a:t>
            </a:r>
            <a:r>
              <a:rPr lang="ko-KR" altLang="en-US" dirty="0"/>
              <a:t>를 필요한 차원으로 변환하고</a:t>
            </a:r>
            <a:r>
              <a:rPr lang="en-US" altLang="ko-KR" dirty="0"/>
              <a:t>, Selection Mechanism (</a:t>
            </a:r>
            <a:r>
              <a:rPr lang="ko-KR" altLang="en-US" dirty="0"/>
              <a:t>선택 메커니즘</a:t>
            </a:r>
            <a:r>
              <a:rPr lang="en-US" altLang="ko-KR" dirty="0"/>
              <a:t>)</a:t>
            </a:r>
            <a:r>
              <a:rPr lang="ko-KR" altLang="en-US" dirty="0"/>
              <a:t>과 함께 입력 정보의 중요도를 평가</a:t>
            </a:r>
            <a:endParaRPr lang="en-US" altLang="ko-KR" dirty="0"/>
          </a:p>
          <a:p>
            <a:r>
              <a:rPr lang="ko-KR" altLang="en-US" dirty="0"/>
              <a:t>선택된 입력 변환 행렬 </a:t>
            </a:r>
            <a:r>
              <a:rPr lang="en-US" altLang="ko-KR" dirty="0" err="1"/>
              <a:t>Bt</a:t>
            </a:r>
            <a:r>
              <a:rPr lang="ko-KR" altLang="en-US" dirty="0"/>
              <a:t>는 입력 </a:t>
            </a:r>
            <a:r>
              <a:rPr lang="en-US" altLang="ko-KR" dirty="0" err="1"/>
              <a:t>xt</a:t>
            </a:r>
            <a:r>
              <a:rPr lang="en-US" altLang="ko-KR" dirty="0"/>
              <a:t>​</a:t>
            </a:r>
            <a:r>
              <a:rPr lang="ko-KR" altLang="en-US" dirty="0"/>
              <a:t>가 현재 상태에 미치는 영향을 조절</a:t>
            </a:r>
            <a:endParaRPr lang="en-US" altLang="ko-KR" dirty="0"/>
          </a:p>
          <a:p>
            <a:r>
              <a:rPr lang="ko-KR" altLang="en-US" dirty="0"/>
              <a:t>상태 전이 행렬 </a:t>
            </a:r>
            <a:r>
              <a:rPr lang="en-US" altLang="ko-KR" dirty="0"/>
              <a:t>A</a:t>
            </a:r>
            <a:r>
              <a:rPr lang="ko-KR" altLang="en-US" dirty="0"/>
              <a:t>는 이전 상태 </a:t>
            </a:r>
            <a:r>
              <a:rPr lang="en-US" altLang="ko-KR" dirty="0"/>
              <a:t>ht−1​</a:t>
            </a:r>
            <a:r>
              <a:rPr lang="ko-KR" altLang="en-US" dirty="0"/>
              <a:t>에서 현재 상태 </a:t>
            </a:r>
            <a:r>
              <a:rPr lang="en-US" altLang="ko-KR" dirty="0" err="1"/>
              <a:t>ht</a:t>
            </a:r>
            <a:r>
              <a:rPr lang="ko-KR" altLang="en-US" dirty="0"/>
              <a:t>로의 변화를 정의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Δt</a:t>
            </a:r>
            <a:r>
              <a:rPr lang="en-US" altLang="ko-KR" dirty="0"/>
              <a:t>*</a:t>
            </a:r>
            <a:r>
              <a:rPr lang="ko-KR" altLang="en-US" dirty="0"/>
              <a:t>는 연속적인 시스템을 이산 시간 단계로 변환하기 위해 사용되고</a:t>
            </a:r>
            <a:r>
              <a:rPr lang="en-US" altLang="ko-KR" dirty="0"/>
              <a:t>, A</a:t>
            </a:r>
            <a:r>
              <a:rPr lang="ko-KR" altLang="en-US" dirty="0"/>
              <a:t>와 </a:t>
            </a:r>
            <a:r>
              <a:rPr lang="en-US" altLang="ko-KR" dirty="0" err="1"/>
              <a:t>Bt</a:t>
            </a:r>
            <a:r>
              <a:rPr lang="en-US" altLang="ko-KR" dirty="0"/>
              <a:t>​</a:t>
            </a:r>
            <a:r>
              <a:rPr lang="ko-KR" altLang="en-US" dirty="0"/>
              <a:t>는 </a:t>
            </a:r>
            <a:r>
              <a:rPr lang="en-US" altLang="ko-KR" dirty="0"/>
              <a:t>Zero-Order Hold (ZOH) </a:t>
            </a:r>
            <a:r>
              <a:rPr lang="ko-KR" altLang="en-US" dirty="0"/>
              <a:t>이산화 규칙에 따라 이산화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ZOH</a:t>
            </a:r>
            <a:r>
              <a:rPr lang="ko-KR" altLang="en-US" dirty="0"/>
              <a:t>는 입력 </a:t>
            </a:r>
            <a:r>
              <a:rPr lang="en-US" altLang="ko-KR" dirty="0"/>
              <a:t>x(t)</a:t>
            </a:r>
            <a:r>
              <a:rPr lang="ko-KR" altLang="en-US" dirty="0"/>
              <a:t>가 연속 시간 </a:t>
            </a:r>
            <a:r>
              <a:rPr lang="en-US" altLang="ko-KR" dirty="0"/>
              <a:t>t </a:t>
            </a:r>
            <a:r>
              <a:rPr lang="ko-KR" altLang="en-US" dirty="0"/>
              <a:t>동안 일정하다고 가정하는 방식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t</a:t>
            </a:r>
            <a:r>
              <a:rPr lang="ko-KR" altLang="en-US" dirty="0"/>
              <a:t>와 </a:t>
            </a:r>
            <a:r>
              <a:rPr lang="en-US" altLang="ko-KR" dirty="0" err="1"/>
              <a:t>t+Δt</a:t>
            </a:r>
            <a:r>
              <a:rPr lang="en-US" altLang="ko-KR" dirty="0"/>
              <a:t> </a:t>
            </a:r>
            <a:r>
              <a:rPr lang="ko-KR" altLang="en-US" dirty="0"/>
              <a:t>사이에서 입력 값이 변하지 않는다고 가정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B: </a:t>
            </a:r>
            <a:r>
              <a:rPr lang="ko-KR" altLang="en-US" dirty="0"/>
              <a:t>배치 크기</a:t>
            </a:r>
            <a:r>
              <a:rPr lang="en-US" altLang="ko-KR" dirty="0"/>
              <a:t>(batch size) L: </a:t>
            </a:r>
            <a:r>
              <a:rPr lang="ko-KR" altLang="en-US" dirty="0"/>
              <a:t>시퀀스 길이</a:t>
            </a:r>
            <a:r>
              <a:rPr lang="en-US" altLang="ko-KR" dirty="0"/>
              <a:t>(sequence length) D: </a:t>
            </a:r>
            <a:r>
              <a:rPr lang="ko-KR" altLang="en-US" dirty="0"/>
              <a:t>데이터 차원</a:t>
            </a:r>
            <a:r>
              <a:rPr lang="en-US" altLang="ko-KR" dirty="0"/>
              <a:t>(dimensions per token)</a:t>
            </a:r>
          </a:p>
          <a:p>
            <a:r>
              <a:rPr lang="ko-KR" altLang="en-US" dirty="0"/>
              <a:t>입력 데이터 </a:t>
            </a:r>
            <a:r>
              <a:rPr lang="en-US" altLang="ko-KR" dirty="0" err="1"/>
              <a:t>xt</a:t>
            </a:r>
            <a:r>
              <a:rPr lang="en-US" altLang="ko-KR" dirty="0"/>
              <a:t>​</a:t>
            </a:r>
            <a:r>
              <a:rPr lang="ko-KR" altLang="en-US" dirty="0"/>
              <a:t>에 따라 매개변수 </a:t>
            </a:r>
            <a:r>
              <a:rPr lang="en-US" altLang="ko-KR" dirty="0" err="1"/>
              <a:t>Δ,Bt,Ct</a:t>
            </a:r>
            <a:r>
              <a:rPr lang="en-US" altLang="ko-KR" dirty="0"/>
              <a:t> ​</a:t>
            </a:r>
            <a:r>
              <a:rPr lang="ko-KR" altLang="en-US" dirty="0"/>
              <a:t>를 동적으로 조정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8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76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926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9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35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Stacking</a:t>
            </a:r>
          </a:p>
          <a:p>
            <a:r>
              <a:rPr lang="ko-KR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미세한 구멍을 </a:t>
            </a:r>
            <a:r>
              <a:rPr lang="ko-KR" altLang="en-US" b="0" i="0" dirty="0" err="1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여러개</a:t>
            </a:r>
            <a:r>
              <a:rPr lang="ko-KR" altLang="en-US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 뚫어서 연결</a:t>
            </a:r>
            <a:endParaRPr lang="en-US" altLang="ko-KR" b="0" i="0" dirty="0">
              <a:solidFill>
                <a:srgbClr val="BFBFBF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i="0" dirty="0">
                <a:solidFill>
                  <a:srgbClr val="BFBFBF"/>
                </a:solidFill>
                <a:effectLst/>
                <a:latin typeface="Arial" panose="020B0604020202020204" pitchFamily="34" charset="0"/>
              </a:rPr>
              <a:t>Through Silicon Via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766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51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Hardware-aware Parallel Scan Algorithm(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병렬 스캔 알고리즘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Hidden State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를 메모리에 저장하지 않고 병렬적으로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Scan 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연산을 수행하는 방식</a:t>
            </a:r>
            <a:endParaRPr lang="en-US" altLang="ko-KR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kernel fusion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은 입력과 파라미터를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GPU HBM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에서 읽어오고 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SRAM</a:t>
            </a:r>
            <a:r>
              <a:rPr lang="ko-KR" altLang="en-US" b="0" i="0" dirty="0">
                <a:solidFill>
                  <a:srgbClr val="242424"/>
                </a:solidFill>
                <a:effectLst/>
                <a:latin typeface="source-serif-pro"/>
              </a:rPr>
              <a:t>에 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98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767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78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S4</a:t>
            </a:r>
            <a:r>
              <a:rPr lang="en-US" altLang="ko-KR" dirty="0"/>
              <a:t>: Structured State Space Model (SSM)</a:t>
            </a:r>
            <a:r>
              <a:rPr lang="ko-KR" altLang="en-US" dirty="0"/>
              <a:t>의 기본 버전</a:t>
            </a:r>
            <a:endParaRPr lang="en-US" altLang="ko-KR" dirty="0"/>
          </a:p>
          <a:p>
            <a:r>
              <a:rPr lang="en-US" altLang="ko-KR" b="1" dirty="0"/>
              <a:t>H3</a:t>
            </a:r>
            <a:r>
              <a:rPr lang="en-US" altLang="ko-KR" dirty="0"/>
              <a:t>: </a:t>
            </a:r>
            <a:r>
              <a:rPr lang="ko-KR" altLang="en-US" dirty="0"/>
              <a:t>기존 </a:t>
            </a:r>
            <a:r>
              <a:rPr lang="en-US" altLang="ko-KR" dirty="0"/>
              <a:t>SSM(S4)</a:t>
            </a:r>
            <a:r>
              <a:rPr lang="ko-KR" altLang="en-US" dirty="0"/>
              <a:t>에 </a:t>
            </a:r>
            <a:r>
              <a:rPr lang="ko-KR" altLang="en-US" dirty="0" err="1"/>
              <a:t>게이팅</a:t>
            </a:r>
            <a:r>
              <a:rPr lang="ko-KR" altLang="en-US" dirty="0"/>
              <a:t> 메커니즘</a:t>
            </a:r>
            <a:r>
              <a:rPr lang="en-US" altLang="ko-KR" dirty="0"/>
              <a:t>(gating mechanism)</a:t>
            </a:r>
            <a:r>
              <a:rPr lang="ko-KR" altLang="en-US" dirty="0"/>
              <a:t>과 로컬 </a:t>
            </a:r>
            <a:r>
              <a:rPr lang="ko-KR" altLang="en-US" dirty="0" err="1"/>
              <a:t>컨볼루션을</a:t>
            </a:r>
            <a:r>
              <a:rPr lang="ko-KR" altLang="en-US" dirty="0"/>
              <a:t> 추가한 아키텍처</a:t>
            </a:r>
            <a:endParaRPr lang="en-US" altLang="ko-KR" dirty="0"/>
          </a:p>
          <a:p>
            <a:r>
              <a:rPr lang="en-US" altLang="ko-KR" b="1" dirty="0"/>
              <a:t>Hyena</a:t>
            </a:r>
            <a:r>
              <a:rPr lang="en-US" altLang="ko-KR" dirty="0"/>
              <a:t>: H3 </a:t>
            </a:r>
            <a:r>
              <a:rPr lang="ko-KR" altLang="en-US" dirty="0"/>
              <a:t>아키텍처에서 글로벌 </a:t>
            </a:r>
            <a:r>
              <a:rPr lang="ko-KR" altLang="en-US" dirty="0" err="1"/>
              <a:t>컨볼루션</a:t>
            </a:r>
            <a:r>
              <a:rPr lang="ko-KR" altLang="en-US" dirty="0"/>
              <a:t> 대신 </a:t>
            </a:r>
            <a:r>
              <a:rPr lang="en-US" altLang="ko-KR" dirty="0"/>
              <a:t>MLP </a:t>
            </a:r>
            <a:r>
              <a:rPr lang="ko-KR" altLang="en-US" dirty="0"/>
              <a:t>기반 메커니즘을 사용한 모델</a:t>
            </a:r>
            <a:endParaRPr lang="en-US" altLang="ko-KR" dirty="0"/>
          </a:p>
          <a:p>
            <a:r>
              <a:rPr lang="en-US" altLang="ko-KR" b="1" dirty="0"/>
              <a:t>Mamba</a:t>
            </a:r>
            <a:r>
              <a:rPr lang="en-US" altLang="ko-KR" dirty="0"/>
              <a:t>: Selective SSM(S6)</a:t>
            </a:r>
            <a:r>
              <a:rPr lang="ko-KR" altLang="en-US" dirty="0"/>
              <a:t>을 기반으로 설계된 단순화된 아키텍처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23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98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00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2A162-A94A-9B95-8453-0D4E06554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5C6D5-F7EF-ABCD-5DBF-5CBC4FA92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709-1E6C-AB02-4794-689F72A7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5E57B6-D494-A887-B74A-4BA3CA7E6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7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6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30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CˉBˉ: </a:t>
            </a:r>
            <a:r>
              <a:rPr lang="ko-KR" altLang="en-US" dirty="0"/>
              <a:t>입력 </a:t>
            </a:r>
            <a:r>
              <a:rPr lang="en-US" altLang="ko-KR" dirty="0" err="1"/>
              <a:t>xt</a:t>
            </a:r>
            <a:r>
              <a:rPr lang="en-US" altLang="ko-KR" dirty="0"/>
              <a:t>​</a:t>
            </a:r>
            <a:r>
              <a:rPr lang="ko-KR" altLang="en-US" dirty="0"/>
              <a:t>가 직접 </a:t>
            </a:r>
            <a:r>
              <a:rPr lang="en-US" altLang="ko-KR" dirty="0" err="1"/>
              <a:t>yt</a:t>
            </a:r>
            <a:r>
              <a:rPr lang="en-US" altLang="ko-KR" dirty="0"/>
              <a:t>​</a:t>
            </a:r>
            <a:r>
              <a:rPr lang="ko-KR" altLang="en-US" dirty="0"/>
              <a:t>로 </a:t>
            </a:r>
            <a:r>
              <a:rPr lang="en-US" altLang="ko-KR" dirty="0"/>
              <a:t>transform</a:t>
            </a:r>
            <a:r>
              <a:rPr lang="ko-KR" altLang="en-US" dirty="0"/>
              <a:t>되는 경우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CˉAˉBˉ: </a:t>
            </a:r>
            <a:r>
              <a:rPr lang="ko-KR" altLang="en-US" dirty="0"/>
              <a:t>상태가 한 번 </a:t>
            </a:r>
            <a:r>
              <a:rPr lang="en-US" altLang="ko-KR" dirty="0"/>
              <a:t>transit</a:t>
            </a:r>
            <a:r>
              <a:rPr lang="ko-KR" altLang="en-US" dirty="0"/>
              <a:t>된 후 출력에 반영되는 경우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CˉAˉkB</a:t>
            </a:r>
            <a:r>
              <a:rPr lang="en-US" altLang="ko-KR" dirty="0"/>
              <a:t>ˉ: </a:t>
            </a:r>
            <a:r>
              <a:rPr lang="ko-KR" altLang="en-US" dirty="0"/>
              <a:t>상태가 </a:t>
            </a:r>
            <a:r>
              <a:rPr lang="en-US" altLang="ko-KR" dirty="0"/>
              <a:t>k</a:t>
            </a:r>
            <a:r>
              <a:rPr lang="ko-KR" altLang="en-US" dirty="0"/>
              <a:t>번 </a:t>
            </a:r>
            <a:r>
              <a:rPr lang="en-US" altLang="ko-KR" dirty="0"/>
              <a:t>transit</a:t>
            </a:r>
            <a:r>
              <a:rPr lang="ko-KR" altLang="en-US" dirty="0"/>
              <a:t>된 후 출력에 반영되는 경우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73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24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시퀀스 모델링의 근본적인 문제가 컨텍스트를 더 작은 상태로 압축하는 것이라고 주장 </a:t>
            </a:r>
            <a:r>
              <a:rPr lang="en-US" altLang="ko-KR" dirty="0"/>
              <a:t>compressing context into a smaller state</a:t>
            </a:r>
          </a:p>
          <a:p>
            <a:r>
              <a:rPr lang="en-US" altLang="ko-KR" b="1" dirty="0"/>
              <a:t>Attention</a:t>
            </a:r>
            <a:r>
              <a:rPr lang="ko-KR" altLang="en-US" dirty="0"/>
              <a:t>은 컨텍스트를 전혀 압축하지 않기 때문에 높은 성능을 보이지만 비효율적</a:t>
            </a:r>
            <a:endParaRPr lang="en-US" altLang="ko-KR" dirty="0"/>
          </a:p>
          <a:p>
            <a:r>
              <a:rPr lang="en-US" altLang="ko-KR" b="1" dirty="0"/>
              <a:t>Recurrent models</a:t>
            </a:r>
            <a:r>
              <a:rPr lang="ko-KR" altLang="en-US" dirty="0"/>
              <a:t>는 유한한 상태를 가지므로 효율적이나 이러한 상태가 컨텍스트를 얼마나 잘 </a:t>
            </a:r>
            <a:r>
              <a:rPr lang="ko-KR" altLang="en-US" dirty="0" err="1"/>
              <a:t>압축하느냐에</a:t>
            </a:r>
            <a:r>
              <a:rPr lang="ko-KR" altLang="en-US" dirty="0"/>
              <a:t> 따라 모델의 효과가 제한</a:t>
            </a:r>
            <a:endParaRPr lang="en-US" altLang="ko-KR" dirty="0"/>
          </a:p>
          <a:p>
            <a:r>
              <a:rPr lang="ko-KR" altLang="en-US" dirty="0"/>
              <a:t>왜냐하면 이전의 컨텍스트 중에서 </a:t>
            </a:r>
            <a:r>
              <a:rPr lang="ko-KR" altLang="en-US" dirty="0" err="1"/>
              <a:t>중요한게</a:t>
            </a:r>
            <a:r>
              <a:rPr lang="ko-KR" altLang="en-US" dirty="0"/>
              <a:t> </a:t>
            </a:r>
            <a:r>
              <a:rPr lang="ko-KR" altLang="en-US" dirty="0" err="1"/>
              <a:t>뭔지</a:t>
            </a:r>
            <a:r>
              <a:rPr lang="ko-KR" altLang="en-US" dirty="0"/>
              <a:t> 모르기 </a:t>
            </a:r>
            <a:r>
              <a:rPr lang="ko-KR" altLang="en-US" dirty="0" err="1"/>
              <a:t>떄문에</a:t>
            </a:r>
            <a:r>
              <a:rPr lang="ko-KR" altLang="en-US" dirty="0"/>
              <a:t> 모든 컨텍스트를 동등하게 취급하기에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i="0" dirty="0">
                <a:solidFill>
                  <a:srgbClr val="EE2323"/>
                </a:solidFill>
                <a:effectLst/>
                <a:latin typeface="-apple-system"/>
              </a:rPr>
              <a:t>Selective Copying: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여러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input tokens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가운데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선택적으로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token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을 골라서 차례대로 출력하는 것</a:t>
            </a:r>
            <a:endParaRPr lang="en-US" altLang="ko-KR" b="1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b="1" i="0" dirty="0">
                <a:solidFill>
                  <a:srgbClr val="EE2323"/>
                </a:solidFill>
                <a:effectLst/>
                <a:latin typeface="-apple-system"/>
              </a:rPr>
              <a:t>Induction Heads: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이전에 발견되었던 패턴을 추출하여 재현하는 것</a:t>
            </a:r>
            <a:endParaRPr lang="en-US" altLang="ko-KR" b="1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dirty="0"/>
              <a:t>The Induction Heads recall the</a:t>
            </a:r>
            <a:r>
              <a:rPr lang="ko-KR" altLang="en-US" dirty="0"/>
              <a:t> </a:t>
            </a:r>
            <a:r>
              <a:rPr lang="en-US" altLang="ko-KR" dirty="0"/>
              <a:t>token which is required to retrieve an answer based on context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8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Mamba: Linear-Time Sequence Modeling</a:t>
            </a:r>
            <a:br>
              <a:rPr lang="en-US" altLang="ko-KR" sz="3600" i="1" dirty="0">
                <a:latin typeface="Georgia" panose="02040502050405020303" pitchFamily="18" charset="0"/>
              </a:rPr>
            </a:br>
            <a:r>
              <a:rPr lang="en-US" altLang="ko-KR" sz="3600" i="1" dirty="0">
                <a:latin typeface="Georgia" panose="02040502050405020303" pitchFamily="18" charset="0"/>
              </a:rPr>
              <a:t>with</a:t>
            </a:r>
            <a:br>
              <a:rPr lang="en-US" altLang="ko-KR" sz="3600" i="1" dirty="0">
                <a:latin typeface="Georgia" panose="02040502050405020303" pitchFamily="18" charset="0"/>
              </a:rPr>
            </a:br>
            <a:r>
              <a:rPr lang="en-US" altLang="ko-KR" sz="3600" i="1" dirty="0">
                <a:latin typeface="Georgia" panose="02040502050405020303" pitchFamily="18" charset="0"/>
              </a:rPr>
              <a:t>Selective State Spaces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22D42-0062-4739-B848-22466FD6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8DF9C280-EB70-409A-92D0-9BA7064E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02" y="5242629"/>
            <a:ext cx="37623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2-1. Selective State Space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26" name="Picture 2" descr="업로드한 이미지">
            <a:extLst>
              <a:ext uri="{FF2B5EF4-FFF2-40B4-BE49-F238E27FC236}">
                <a16:creationId xmlns:a16="http://schemas.microsoft.com/office/drawing/2014/main" id="{AC9FFE8D-2B66-423A-88B4-0B8E4A1F0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7"/>
          <a:stretch/>
        </p:blipFill>
        <p:spPr bwMode="auto">
          <a:xfrm>
            <a:off x="1250092" y="1221983"/>
            <a:ext cx="9691816" cy="36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343945-EDB6-4F63-9D39-CAF0FB90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068" y="5094108"/>
            <a:ext cx="4688826" cy="17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2-1. Selective State Space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AC96E-56DB-4918-B5D1-8A827A0BA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9783"/>
            <a:ext cx="12192000" cy="36766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E7BD11-7BB5-4686-92A5-151B705FE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880" y="1421249"/>
            <a:ext cx="3702240" cy="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28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2-2. Hardware-aware Algorithm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34D762-6877-462B-84B6-D310DCF18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23" y="1452092"/>
            <a:ext cx="11741753" cy="8826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731453-A88E-43E9-993C-05DD281793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94" t="-336" r="406" b="336"/>
          <a:stretch/>
        </p:blipFill>
        <p:spPr>
          <a:xfrm>
            <a:off x="2749800" y="2640994"/>
            <a:ext cx="6096000" cy="367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2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2-2. Hardware-aware Algorithm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1" name="Picture 2" descr="업로드한 이미지">
            <a:extLst>
              <a:ext uri="{FF2B5EF4-FFF2-40B4-BE49-F238E27FC236}">
                <a16:creationId xmlns:a16="http://schemas.microsoft.com/office/drawing/2014/main" id="{B83939B8-3EA0-4381-B1DF-590BFEAA6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7"/>
          <a:stretch/>
        </p:blipFill>
        <p:spPr bwMode="auto">
          <a:xfrm>
            <a:off x="1250092" y="2056064"/>
            <a:ext cx="9691816" cy="368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2BD3F8-8C15-48BD-AC72-01B2BB8FDD2F}"/>
              </a:ext>
            </a:extLst>
          </p:cNvPr>
          <p:cNvSpPr/>
          <p:nvPr/>
        </p:nvSpPr>
        <p:spPr>
          <a:xfrm>
            <a:off x="9459097" y="4473146"/>
            <a:ext cx="1596503" cy="1340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0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2-2. Hardware-aware Algorithm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FFDF76-727B-41C0-8213-1E7C3EB9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14" y="2870844"/>
            <a:ext cx="4558428" cy="24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719E63-C39F-4197-84D5-682C4E07C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" t="11804" r="10378" b="14783"/>
          <a:stretch/>
        </p:blipFill>
        <p:spPr bwMode="auto">
          <a:xfrm>
            <a:off x="5569949" y="2563336"/>
            <a:ext cx="6126944" cy="303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78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2-2. Hardware-aware Algorithm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F36FC1-4C85-4284-8527-0C4455876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11" y="1581666"/>
            <a:ext cx="5522646" cy="47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3C76313-775C-433B-A10C-18E961435F0D}"/>
              </a:ext>
            </a:extLst>
          </p:cNvPr>
          <p:cNvSpPr/>
          <p:nvPr/>
        </p:nvSpPr>
        <p:spPr>
          <a:xfrm rot="16200000">
            <a:off x="7142206" y="3774990"/>
            <a:ext cx="4429898" cy="290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51183-9D83-4EFA-9227-BE0F27D66F27}"/>
              </a:ext>
            </a:extLst>
          </p:cNvPr>
          <p:cNvSpPr txBox="1"/>
          <p:nvPr/>
        </p:nvSpPr>
        <p:spPr>
          <a:xfrm>
            <a:off x="3671525" y="286388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SRAM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881A3-FC47-4528-812B-DAF3AE65E640}"/>
              </a:ext>
            </a:extLst>
          </p:cNvPr>
          <p:cNvSpPr txBox="1"/>
          <p:nvPr/>
        </p:nvSpPr>
        <p:spPr>
          <a:xfrm>
            <a:off x="3128455" y="362478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28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6146" name="Picture 2" descr="DRAM 구조 및 HBM 구조 비교">
            <a:extLst>
              <a:ext uri="{FF2B5EF4-FFF2-40B4-BE49-F238E27FC236}">
                <a16:creationId xmlns:a16="http://schemas.microsoft.com/office/drawing/2014/main" id="{4B0707B2-77BF-42FF-BEA0-38B7B9127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776205"/>
            <a:ext cx="5753918" cy="248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27BCE8-6845-48D7-BF2B-DF42DCF07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2" y="2188017"/>
            <a:ext cx="4670248" cy="36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88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C3345D59-C52C-4710-81A4-DE42F2252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51"/>
          <a:stretch/>
        </p:blipFill>
        <p:spPr bwMode="auto">
          <a:xfrm>
            <a:off x="2871711" y="1581665"/>
            <a:ext cx="5522646" cy="19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7A8459-76F4-4BAB-B45A-204A14F9D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9"/>
          <a:stretch/>
        </p:blipFill>
        <p:spPr bwMode="auto">
          <a:xfrm>
            <a:off x="2871711" y="3481992"/>
            <a:ext cx="5522646" cy="284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다리꼴 1">
            <a:extLst>
              <a:ext uri="{FF2B5EF4-FFF2-40B4-BE49-F238E27FC236}">
                <a16:creationId xmlns:a16="http://schemas.microsoft.com/office/drawing/2014/main" id="{049D77C9-8CF0-4C2E-A9B4-36D8BD0FDE0B}"/>
              </a:ext>
            </a:extLst>
          </p:cNvPr>
          <p:cNvSpPr/>
          <p:nvPr/>
        </p:nvSpPr>
        <p:spPr>
          <a:xfrm>
            <a:off x="4595207" y="2678216"/>
            <a:ext cx="1981976" cy="803775"/>
          </a:xfrm>
          <a:prstGeom prst="trapezoid">
            <a:avLst>
              <a:gd name="adj" fmla="val 5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HBM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1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8.33333E-7 -0.11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2-2. Hardware-aware Algorithm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BCCDEA-7C55-4191-9BF4-D044EDE0E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807" y="1612557"/>
            <a:ext cx="5676386" cy="38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6C2FA0B-503D-4670-8B73-39116F6AD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465" y="5586528"/>
            <a:ext cx="6133070" cy="122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E58F1B-1A32-490A-BBB9-38358D53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256" y="1139622"/>
            <a:ext cx="6909488" cy="5074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Hardware-aware Parallel Scan Algorithm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1095FC-84D7-441E-A093-FDA8FCD82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280" y="0"/>
            <a:ext cx="803544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200CE1-0C0E-4C21-BEF4-A2EC5283B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151" y="0"/>
            <a:ext cx="7575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2-2. Hardware-aware Algorithm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Picture 2" descr="업로드한 이미지">
            <a:extLst>
              <a:ext uri="{FF2B5EF4-FFF2-40B4-BE49-F238E27FC236}">
                <a16:creationId xmlns:a16="http://schemas.microsoft.com/office/drawing/2014/main" id="{2912E482-2ED4-4C92-974B-9776E2C7B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7"/>
          <a:stretch/>
        </p:blipFill>
        <p:spPr bwMode="auto">
          <a:xfrm>
            <a:off x="229894" y="1668162"/>
            <a:ext cx="11732212" cy="44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9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0" indent="0">
              <a:buNone/>
            </a:pPr>
            <a:r>
              <a:rPr lang="en-US" altLang="ko-KR" dirty="0"/>
              <a:t>1-1. SSM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Model</a:t>
            </a:r>
          </a:p>
          <a:p>
            <a:pPr marL="0" indent="0">
              <a:buNone/>
            </a:pPr>
            <a:r>
              <a:rPr lang="en-US" altLang="ko-KR" dirty="0"/>
              <a:t>2-1. Selective State Space Model</a:t>
            </a:r>
          </a:p>
          <a:p>
            <a:pPr marL="0" indent="0">
              <a:buNone/>
            </a:pPr>
            <a:r>
              <a:rPr lang="en-US" altLang="ko-KR" dirty="0"/>
              <a:t>2-2. Hardware-aware Algorithm</a:t>
            </a:r>
          </a:p>
          <a:p>
            <a:pPr marL="514350" indent="-514350">
              <a:buFont typeface="Arial" panose="020B0604020202020204" pitchFamily="34" charset="0"/>
              <a:buAutoNum type="arabicPeriod" startAt="2"/>
            </a:pPr>
            <a:endParaRPr lang="en-US" altLang="ko-KR" dirty="0"/>
          </a:p>
          <a:p>
            <a:pPr marL="514350" indent="-514350">
              <a:buFont typeface="+mj-lt"/>
              <a:buAutoNum type="arabicPeriod" startAt="3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 startAt="3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3D391A6-93FB-4385-9CC1-3BA0704C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6" y="2568546"/>
            <a:ext cx="6195238" cy="24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2776D04-317F-490F-B242-EFD2B405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098" y="1568969"/>
            <a:ext cx="5385576" cy="440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1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F6D6D5-C7DE-4190-85C5-936A9B82B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60" y="2113505"/>
            <a:ext cx="3416476" cy="32831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31FCAB-922A-4943-945A-0F2AFA8F7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800" y="2102502"/>
            <a:ext cx="5562886" cy="32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8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B0A4D1-6F0D-4455-B532-50FC73F78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13" y="1750829"/>
            <a:ext cx="11870774" cy="335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35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4B536-4BCF-4ADA-86E2-911538FD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78" y="1205023"/>
            <a:ext cx="7458644" cy="54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44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33B1DFA-8E2A-C02C-6059-D5EEEECE3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The Selective SSM addresses the limitations of traditional SSMs by dynamically adapting parameters based on the input, enabling data-dependent processing.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With linear time complexity, Selective SSM operates efficiently on extremely long sequences (up to 1M tokens)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Demonstrated state-of-the-art results in various domains, including language modeling, DNA sequence analysis, and audio data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>
                <a:latin typeface="Georgia" panose="02040502050405020303" pitchFamily="18" charset="0"/>
              </a:rPr>
              <a:t>The combination of Selective SSM and the Mamba architecture achieves performance comparable to Transformers, positioning itself as a viable general-purpose sequence modeling backbone.</a:t>
            </a:r>
            <a:endParaRPr lang="en-US" altLang="ko-KR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905DA-2764-CB63-D8AD-73BFB384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7E8F47D-5A94-A838-955C-AF2B113D30EB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DDBA96-B76E-E107-F228-126CE25E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DEBF585-C4C9-5FFB-BA58-4A47AE98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Utilizes selective state space mechanisms to maintain linear computational complexity even for long sequences.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It shows competitive results compared to transformers.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Based on the structured state space model (S4), enhancing efficiency and accuracy for long sequence processing.</a:t>
            </a:r>
          </a:p>
        </p:txBody>
      </p:sp>
    </p:spTree>
    <p:extLst>
      <p:ext uri="{BB962C8B-B14F-4D97-AF65-F5344CB8AC3E}">
        <p14:creationId xmlns:p14="http://schemas.microsoft.com/office/powerpoint/2010/main" val="372286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</a:t>
            </a:r>
            <a:r>
              <a:rPr lang="en-US" altLang="ko-KR" i="1" dirty="0">
                <a:latin typeface="Georgia" panose="02040502050405020303" pitchFamily="18" charset="0"/>
              </a:rPr>
              <a:t>SSM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SSM computes the next state using the current state and input, operating based on core equations that model temporal changes in the system.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Using the updated state, the output equation generates results, reflecting the interaction between the input and the state.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SSM efficiently computes relationships between states in continuous or discrete temporal data, extending the capabilities of RNNs or CNNs.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</a:t>
            </a:r>
            <a:r>
              <a:rPr lang="en-US" altLang="ko-KR" i="1" dirty="0">
                <a:latin typeface="Georgia" panose="02040502050405020303" pitchFamily="18" charset="0"/>
              </a:rPr>
              <a:t>SSM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585940-898A-4E4D-B086-D693D575B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061" y="1531150"/>
            <a:ext cx="5347054" cy="189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EBAD1D-6F85-446E-8F3D-459574E2B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83" y="4227070"/>
            <a:ext cx="5110808" cy="1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45BC92-F67F-4AEA-A803-D0330C959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18" y="1746650"/>
            <a:ext cx="37623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94E4631-D217-4419-9979-BF1D88F83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2" y="4054432"/>
            <a:ext cx="5605848" cy="22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9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</a:t>
            </a:r>
            <a:r>
              <a:rPr lang="en-US" altLang="ko-KR" i="1" dirty="0">
                <a:latin typeface="Georgia" panose="02040502050405020303" pitchFamily="18" charset="0"/>
              </a:rPr>
              <a:t>SSM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25E36-12B7-4B12-8B53-A335517E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971804"/>
            <a:ext cx="578167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7BDAD72-3246-4DEC-8629-037DF60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27" y="1212377"/>
            <a:ext cx="5605848" cy="22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DA1C30-665E-4CF8-884E-24C344F84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631" y="3500549"/>
            <a:ext cx="3702240" cy="647733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92D86D0-418A-4F01-9246-31D6133CA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659" y="4416769"/>
            <a:ext cx="5027140" cy="205817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x(t): order “move left”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h(t): current state(x=4,y=1)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h’(t): next state(x=3,y=1)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y(t): next order “move down”</a:t>
            </a:r>
          </a:p>
        </p:txBody>
      </p:sp>
    </p:spTree>
    <p:extLst>
      <p:ext uri="{BB962C8B-B14F-4D97-AF65-F5344CB8AC3E}">
        <p14:creationId xmlns:p14="http://schemas.microsoft.com/office/powerpoint/2010/main" val="119451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SSM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D4791-E3F5-4057-9272-81776762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23" y="1555641"/>
            <a:ext cx="11741753" cy="882695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B6AB4669-9A71-44DC-82C3-E2AF95044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20" y="2729974"/>
            <a:ext cx="11594758" cy="4004457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x(t): Input value on time t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A: State Transition Matrix, represent relation between state h(t)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B: Input Transformation Matrix, determine how x(t) affects to state h(t)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C: Output Transformation Matrix, determine how y(t) reflect state h(t)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y(t): Output value of time t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K: Pre-defined convolution kernel to calculate h(t) and y(t) efficiently</a:t>
            </a:r>
          </a:p>
        </p:txBody>
      </p:sp>
    </p:spTree>
    <p:extLst>
      <p:ext uri="{BB962C8B-B14F-4D97-AF65-F5344CB8AC3E}">
        <p14:creationId xmlns:p14="http://schemas.microsoft.com/office/powerpoint/2010/main" val="329788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SSM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9866F7D-DB15-4D16-8007-B4C10569D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What is the problem?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>
                <a:latin typeface="Georgia" panose="02040502050405020303" pitchFamily="18" charset="0"/>
              </a:rPr>
              <a:t>Traditional SSMs (especially LTI models) have the property that their parameters are constant over time (Linear Time Invariance).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>
                <a:latin typeface="Georgia" panose="02040502050405020303" pitchFamily="18" charset="0"/>
              </a:rPr>
              <a:t>In long sequences, LTI SSM tries to integrate all information equally, which causes performance degradation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>
                <a:latin typeface="Georgia" panose="02040502050405020303" pitchFamily="18" charset="0"/>
              </a:rPr>
              <a:t>Important information can be ignored and unnecessary information can be selected based on input </a:t>
            </a:r>
            <a:r>
              <a:rPr lang="ko-KR" altLang="en-US" dirty="0">
                <a:latin typeface="Georgia" panose="02040502050405020303" pitchFamily="18" charset="0"/>
              </a:rPr>
              <a:t>𝑥𝑡</a:t>
            </a:r>
            <a:r>
              <a:rPr lang="en-US" altLang="ko-KR" dirty="0">
                <a:latin typeface="Georgia" panose="02040502050405020303" pitchFamily="18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So Mamba used Selective State Sequence model.</a:t>
            </a:r>
          </a:p>
          <a:p>
            <a:pPr marL="457200" lvl="1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264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51FBFC-C606-4156-95F4-FBE730086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7447"/>
            <a:ext cx="12192000" cy="3020263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2B7590D-BD1C-4406-8855-AE6B522A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11" y="4643344"/>
            <a:ext cx="5692344" cy="199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6362618-C1B6-4AF5-848D-FC330FD2D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45" y="5058603"/>
            <a:ext cx="5339468" cy="116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182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8791</TotalTime>
  <Words>937</Words>
  <Application>Microsoft Office PowerPoint</Application>
  <PresentationFormat>와이드스크린</PresentationFormat>
  <Paragraphs>126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-apple-system</vt:lpstr>
      <vt:lpstr>source-serif-pro</vt:lpstr>
      <vt:lpstr>맑은 고딕</vt:lpstr>
      <vt:lpstr>Arial</vt:lpstr>
      <vt:lpstr>Georgia</vt:lpstr>
      <vt:lpstr>Wingdings</vt:lpstr>
      <vt:lpstr>Office 테마</vt:lpstr>
      <vt:lpstr>Mamba: Linear-Time Sequence Modeling with Selective State Spaces</vt:lpstr>
      <vt:lpstr>Index</vt:lpstr>
      <vt:lpstr>1. Paper abstract</vt:lpstr>
      <vt:lpstr>1-1. SSM</vt:lpstr>
      <vt:lpstr>1-1. SSM</vt:lpstr>
      <vt:lpstr>1-1. SSM</vt:lpstr>
      <vt:lpstr>1-1. SSM</vt:lpstr>
      <vt:lpstr>1-1. SSM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441</cp:revision>
  <dcterms:created xsi:type="dcterms:W3CDTF">2023-09-03T23:41:12Z</dcterms:created>
  <dcterms:modified xsi:type="dcterms:W3CDTF">2024-11-26T06:40:00Z</dcterms:modified>
  <cp:version/>
</cp:coreProperties>
</file>